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697"/>
    <a:srgbClr val="C6247A"/>
    <a:srgbClr val="C52378"/>
    <a:srgbClr val="98124D"/>
    <a:srgbClr val="853E5B"/>
    <a:srgbClr val="F94900"/>
    <a:srgbClr val="613125"/>
    <a:srgbClr val="AC187B"/>
    <a:srgbClr val="542939"/>
    <a:srgbClr val="E4E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4" d="100"/>
          <a:sy n="74" d="100"/>
        </p:scale>
        <p:origin x="-116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2313672"/>
            <a:ext cx="6734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0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Рівняння математичної фізики</a:t>
            </a:r>
            <a:endParaRPr lang="ru-RU" sz="4800" b="1" dirty="0">
              <a:ln w="0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39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Херсонський державний університет </a:t>
            </a:r>
            <a:br>
              <a:rPr lang="uk-UA" dirty="0" smtClean="0"/>
            </a:br>
            <a:r>
              <a:rPr lang="uk-UA" dirty="0" smtClean="0"/>
              <a:t>Кафедра алгебри, геометрії та математичного аналізу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6521" y="1690062"/>
            <a:ext cx="6970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Курс </a:t>
            </a:r>
            <a:r>
              <a:rPr lang="ru-RU" sz="2000" dirty="0"/>
              <a:t>«</a:t>
            </a:r>
            <a:r>
              <a:rPr lang="ru-RU" sz="2000" dirty="0" err="1"/>
              <a:t>Рівняння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»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математичних</a:t>
            </a:r>
            <a:r>
              <a:rPr lang="ru-RU" sz="2000" dirty="0"/>
              <a:t> </a:t>
            </a:r>
            <a:r>
              <a:rPr lang="ru-RU" sz="2000" dirty="0" err="1"/>
              <a:t>дисциплін</a:t>
            </a:r>
            <a:r>
              <a:rPr lang="ru-RU" sz="2000" dirty="0"/>
              <a:t> прикладного </a:t>
            </a:r>
            <a:r>
              <a:rPr lang="ru-RU" sz="2000" dirty="0" err="1"/>
              <a:t>спрямування</a:t>
            </a:r>
            <a:r>
              <a:rPr lang="ru-RU" sz="2000" dirty="0"/>
              <a:t>.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роботи</a:t>
            </a:r>
            <a:r>
              <a:rPr lang="ru-RU" sz="2000" dirty="0"/>
              <a:t> над курсом </a:t>
            </a:r>
            <a:r>
              <a:rPr lang="ru-RU" sz="2000" dirty="0" err="1"/>
              <a:t>студенти</a:t>
            </a:r>
            <a:r>
              <a:rPr lang="ru-RU" sz="2000" dirty="0"/>
              <a:t> </a:t>
            </a:r>
            <a:r>
              <a:rPr lang="ru-RU" sz="2000" dirty="0" err="1"/>
              <a:t>повинні</a:t>
            </a:r>
            <a:r>
              <a:rPr lang="ru-RU" sz="2000" dirty="0"/>
              <a:t> на </a:t>
            </a:r>
            <a:r>
              <a:rPr lang="ru-RU" sz="2000" dirty="0" err="1"/>
              <a:t>основі</a:t>
            </a:r>
            <a:r>
              <a:rPr lang="ru-RU" sz="2000" dirty="0"/>
              <a:t> </a:t>
            </a:r>
            <a:r>
              <a:rPr lang="ru-RU" sz="2000" dirty="0" err="1"/>
              <a:t>розглянутих</a:t>
            </a:r>
            <a:r>
              <a:rPr lang="ru-RU" sz="2000" dirty="0"/>
              <a:t> </a:t>
            </a:r>
            <a:r>
              <a:rPr lang="ru-RU" sz="2000" dirty="0" err="1"/>
              <a:t>завдань</a:t>
            </a:r>
            <a:r>
              <a:rPr lang="ru-RU" sz="2000" dirty="0"/>
              <a:t> </a:t>
            </a:r>
            <a:r>
              <a:rPr lang="ru-RU" sz="2000" dirty="0" err="1"/>
              <a:t>поступово</a:t>
            </a:r>
            <a:r>
              <a:rPr lang="ru-RU" sz="2000" dirty="0"/>
              <a:t> </a:t>
            </a:r>
            <a:r>
              <a:rPr lang="ru-RU" sz="2000" dirty="0" err="1"/>
              <a:t>навчитися</a:t>
            </a:r>
            <a:r>
              <a:rPr lang="ru-RU" sz="2000" dirty="0"/>
              <a:t> </a:t>
            </a:r>
            <a:r>
              <a:rPr lang="ru-RU" sz="2000" dirty="0" err="1"/>
              <a:t>процедурі</a:t>
            </a:r>
            <a:r>
              <a:rPr lang="ru-RU" sz="2000" dirty="0"/>
              <a:t> </a:t>
            </a:r>
            <a:r>
              <a:rPr lang="ru-RU" sz="2000" dirty="0" err="1"/>
              <a:t>побудови</a:t>
            </a:r>
            <a:r>
              <a:rPr lang="ru-RU" sz="2000" dirty="0"/>
              <a:t> </a:t>
            </a:r>
            <a:r>
              <a:rPr lang="ru-RU" sz="2000" dirty="0" err="1"/>
              <a:t>математичних</a:t>
            </a:r>
            <a:r>
              <a:rPr lang="ru-RU" sz="2000" dirty="0"/>
              <a:t> моделей </a:t>
            </a:r>
            <a:r>
              <a:rPr lang="ru-RU" sz="2000" dirty="0" err="1"/>
              <a:t>фізичних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 і </a:t>
            </a:r>
            <a:r>
              <a:rPr lang="ru-RU" sz="2000" dirty="0" err="1"/>
              <a:t>явищ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побудовані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диференціальних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з </a:t>
            </a:r>
            <a:r>
              <a:rPr lang="ru-RU" sz="2000" dirty="0" err="1"/>
              <a:t>частинними</a:t>
            </a:r>
            <a:r>
              <a:rPr lang="ru-RU" sz="2000" dirty="0"/>
              <a:t> </a:t>
            </a:r>
            <a:r>
              <a:rPr lang="ru-RU" sz="2000" dirty="0" err="1"/>
              <a:t>похідними</a:t>
            </a:r>
            <a:r>
              <a:rPr lang="ru-RU" sz="2000" dirty="0"/>
              <a:t>. Головною метою </a:t>
            </a:r>
            <a:r>
              <a:rPr lang="ru-RU" sz="2000" dirty="0" err="1"/>
              <a:t>цього</a:t>
            </a:r>
            <a:r>
              <a:rPr lang="ru-RU" sz="2000" dirty="0"/>
              <a:t> курсу є </a:t>
            </a:r>
            <a:r>
              <a:rPr lang="ru-RU" sz="2000" dirty="0" err="1"/>
              <a:t>закладення</a:t>
            </a:r>
            <a:r>
              <a:rPr lang="ru-RU" sz="2000" dirty="0"/>
              <a:t> </a:t>
            </a:r>
            <a:r>
              <a:rPr lang="ru-RU" sz="2000" dirty="0" err="1"/>
              <a:t>класичних</a:t>
            </a:r>
            <a:r>
              <a:rPr lang="ru-RU" sz="2000" dirty="0"/>
              <a:t> </a:t>
            </a:r>
            <a:r>
              <a:rPr lang="ru-RU" sz="2000" dirty="0" err="1"/>
              <a:t>знань</a:t>
            </a:r>
            <a:r>
              <a:rPr lang="ru-RU" sz="2000" dirty="0"/>
              <a:t>, </a:t>
            </a:r>
            <a:r>
              <a:rPr lang="ru-RU" sz="2000" dirty="0" err="1"/>
              <a:t>необхідних</a:t>
            </a:r>
            <a:r>
              <a:rPr lang="ru-RU" sz="2000" dirty="0"/>
              <a:t> для </a:t>
            </a:r>
            <a:r>
              <a:rPr lang="ru-RU" sz="2000" dirty="0" err="1"/>
              <a:t>математичного</a:t>
            </a:r>
            <a:r>
              <a:rPr lang="ru-RU" sz="2000" dirty="0"/>
              <a:t> </a:t>
            </a:r>
            <a:r>
              <a:rPr lang="ru-RU" sz="2000" dirty="0" err="1"/>
              <a:t>моделювання</a:t>
            </a:r>
            <a:r>
              <a:rPr lang="ru-RU" sz="2000" dirty="0"/>
              <a:t> та </a:t>
            </a:r>
            <a:r>
              <a:rPr lang="ru-RU" sz="2000" dirty="0" err="1"/>
              <a:t>подальшого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побудованих</a:t>
            </a:r>
            <a:r>
              <a:rPr lang="ru-RU" sz="2000" dirty="0"/>
              <a:t> моделей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та </a:t>
            </a:r>
            <a:r>
              <a:rPr lang="ru-RU" sz="2000" dirty="0" err="1"/>
              <a:t>підходів</a:t>
            </a:r>
            <a:r>
              <a:rPr lang="ru-RU" sz="2000" dirty="0"/>
              <a:t> як </a:t>
            </a:r>
            <a:r>
              <a:rPr lang="ru-RU" sz="2000" dirty="0" err="1"/>
              <a:t>точних</a:t>
            </a:r>
            <a:r>
              <a:rPr lang="ru-RU" sz="2000" dirty="0"/>
              <a:t>, так і </a:t>
            </a:r>
            <a:r>
              <a:rPr lang="ru-RU" sz="2000" dirty="0" err="1"/>
              <a:t>наближених</a:t>
            </a:r>
            <a:r>
              <a:rPr lang="ru-RU" sz="2000" dirty="0"/>
              <a:t>. 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8361" y="638995"/>
            <a:ext cx="4727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Вступ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1888" y="766570"/>
            <a:ext cx="6609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Мета</a:t>
            </a:r>
            <a:r>
              <a:rPr lang="ru-RU" sz="2400" dirty="0"/>
              <a:t> </a:t>
            </a:r>
            <a:r>
              <a:rPr lang="ru-RU" sz="2400" dirty="0" err="1"/>
              <a:t>викладання</a:t>
            </a:r>
            <a:r>
              <a:rPr lang="ru-RU" sz="2400" dirty="0"/>
              <a:t> </a:t>
            </a:r>
            <a:r>
              <a:rPr lang="ru-RU" sz="2400" dirty="0" err="1"/>
              <a:t>дисципліни</a:t>
            </a:r>
            <a:r>
              <a:rPr lang="ru-RU" sz="2400" dirty="0"/>
              <a:t> </a:t>
            </a:r>
            <a:r>
              <a:rPr lang="ru-RU" sz="2400" dirty="0" err="1"/>
              <a:t>полягає</a:t>
            </a:r>
            <a:r>
              <a:rPr lang="ru-RU" sz="2400" dirty="0"/>
              <a:t> в </a:t>
            </a:r>
            <a:r>
              <a:rPr lang="ru-RU" sz="2400" dirty="0" err="1"/>
              <a:t>наступному</a:t>
            </a:r>
            <a:r>
              <a:rPr lang="ru-RU" sz="2400" dirty="0"/>
              <a:t>: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1888" y="2421228"/>
            <a:ext cx="6609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з </a:t>
            </a:r>
            <a:r>
              <a:rPr lang="ru-RU" sz="2000" dirty="0" err="1"/>
              <a:t>диференціальними</a:t>
            </a:r>
            <a:r>
              <a:rPr lang="ru-RU" sz="2000" dirty="0"/>
              <a:t> </a:t>
            </a:r>
            <a:r>
              <a:rPr lang="ru-RU" sz="2000" dirty="0" err="1"/>
              <a:t>рівняннями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частинними</a:t>
            </a:r>
            <a:r>
              <a:rPr lang="ru-RU" sz="2000" dirty="0"/>
              <a:t> </a:t>
            </a:r>
            <a:r>
              <a:rPr lang="ru-RU" sz="2000" dirty="0" err="1"/>
              <a:t>похідними</a:t>
            </a:r>
            <a:r>
              <a:rPr lang="ru-RU" sz="20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/>
              <a:t>здібностей</a:t>
            </a:r>
            <a:r>
              <a:rPr lang="ru-RU" sz="2000" dirty="0"/>
              <a:t> до </a:t>
            </a:r>
            <a:r>
              <a:rPr lang="ru-RU" sz="2000" dirty="0" err="1"/>
              <a:t>логічного</a:t>
            </a:r>
            <a:r>
              <a:rPr lang="ru-RU" sz="2000" dirty="0"/>
              <a:t> та </a:t>
            </a:r>
            <a:r>
              <a:rPr lang="ru-RU" sz="2000" dirty="0" err="1"/>
              <a:t>алгоритмічного</a:t>
            </a:r>
            <a:r>
              <a:rPr lang="ru-RU" sz="2000" dirty="0"/>
              <a:t> </a:t>
            </a:r>
            <a:r>
              <a:rPr lang="ru-RU" sz="2000" dirty="0" err="1"/>
              <a:t>мислення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60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3341" y="1859340"/>
            <a:ext cx="6993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Формулювання</a:t>
            </a:r>
            <a:r>
              <a:rPr lang="ru-RU" sz="2000" dirty="0" smtClean="0"/>
              <a:t>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класифікація</a:t>
            </a:r>
            <a:r>
              <a:rPr lang="ru-RU" sz="2000" dirty="0"/>
              <a:t> та постановка </a:t>
            </a:r>
            <a:r>
              <a:rPr lang="ru-RU" sz="2000" dirty="0" err="1"/>
              <a:t>загальних</a:t>
            </a:r>
            <a:r>
              <a:rPr lang="ru-RU" sz="2000" dirty="0"/>
              <a:t> </a:t>
            </a:r>
            <a:r>
              <a:rPr lang="ru-RU" sz="2000" dirty="0" err="1"/>
              <a:t>крайових</a:t>
            </a:r>
            <a:r>
              <a:rPr lang="ru-RU" sz="2000" dirty="0"/>
              <a:t> </a:t>
            </a:r>
            <a:r>
              <a:rPr lang="ru-RU" sz="2000" dirty="0" err="1"/>
              <a:t>задач,вивчення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розв’язку</a:t>
            </a:r>
            <a:r>
              <a:rPr lang="ru-RU" sz="2000" dirty="0"/>
              <a:t> </a:t>
            </a:r>
            <a:r>
              <a:rPr lang="ru-RU" sz="2000" dirty="0" err="1"/>
              <a:t>крайових</a:t>
            </a:r>
            <a:r>
              <a:rPr lang="ru-RU" sz="2000" dirty="0"/>
              <a:t> задач.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спрямована</a:t>
            </a:r>
            <a:r>
              <a:rPr lang="ru-RU" sz="2000" dirty="0"/>
              <a:t> на </a:t>
            </a:r>
            <a:r>
              <a:rPr lang="ru-RU" sz="2000" dirty="0" err="1"/>
              <a:t>формування</a:t>
            </a:r>
            <a:r>
              <a:rPr lang="ru-RU" sz="2000" dirty="0"/>
              <a:t> </a:t>
            </a:r>
            <a:r>
              <a:rPr lang="ru-RU" sz="2000" dirty="0" err="1"/>
              <a:t>високого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err="1"/>
              <a:t>студентів</a:t>
            </a:r>
            <a:r>
              <a:rPr lang="ru-RU" sz="2000" dirty="0"/>
              <a:t>,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здатності</a:t>
            </a:r>
            <a:r>
              <a:rPr lang="ru-RU" sz="2000" dirty="0"/>
              <a:t> до </a:t>
            </a:r>
            <a:r>
              <a:rPr lang="ru-RU" sz="2000" dirty="0" err="1"/>
              <a:t>дослідницької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</a:t>
            </a:r>
            <a:r>
              <a:rPr lang="ru-RU" sz="2000" dirty="0" err="1"/>
              <a:t>активне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математичних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і моделей.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086376" y="845850"/>
            <a:ext cx="4971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Задачі</a:t>
            </a:r>
            <a:r>
              <a:rPr lang="ru-RU" sz="2800" dirty="0"/>
              <a:t> 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дисципліни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021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5313" y="607334"/>
            <a:ext cx="6490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навчальної</a:t>
            </a:r>
            <a:r>
              <a:rPr lang="ru-RU" sz="2400" dirty="0"/>
              <a:t> </a:t>
            </a:r>
            <a:r>
              <a:rPr lang="ru-RU" sz="2400" dirty="0" err="1"/>
              <a:t>дисципліни</a:t>
            </a:r>
            <a:r>
              <a:rPr lang="ru-RU" sz="2400" dirty="0"/>
              <a:t> студент повинен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7583" y="1859340"/>
            <a:ext cx="68386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знати:</a:t>
            </a:r>
            <a:endParaRPr lang="ru-RU" sz="2000" dirty="0"/>
          </a:p>
          <a:p>
            <a:r>
              <a:rPr lang="ru-RU" sz="2000" dirty="0" err="1"/>
              <a:t>класифікацію</a:t>
            </a:r>
            <a:r>
              <a:rPr lang="ru-RU" sz="2000" dirty="0"/>
              <a:t> </a:t>
            </a:r>
            <a:r>
              <a:rPr lang="ru-RU" sz="2000" dirty="0" err="1"/>
              <a:t>диференціальних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другого порядку;</a:t>
            </a:r>
          </a:p>
          <a:p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типи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; - </a:t>
            </a:r>
            <a:r>
              <a:rPr lang="ru-RU" sz="2000" dirty="0" err="1"/>
              <a:t>вивід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способи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 </a:t>
            </a:r>
            <a:r>
              <a:rPr lang="ru-RU" sz="2000" dirty="0" err="1"/>
              <a:t>початкових</a:t>
            </a:r>
            <a:r>
              <a:rPr lang="ru-RU" sz="2000" dirty="0"/>
              <a:t> і </a:t>
            </a:r>
            <a:r>
              <a:rPr lang="ru-RU" sz="2000" dirty="0" err="1"/>
              <a:t>крайових</a:t>
            </a:r>
            <a:r>
              <a:rPr lang="ru-RU" sz="2000" dirty="0"/>
              <a:t> умов;</a:t>
            </a:r>
          </a:p>
          <a:p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розв’язання</a:t>
            </a:r>
            <a:r>
              <a:rPr lang="ru-RU" sz="2000" dirty="0"/>
              <a:t> </a:t>
            </a:r>
            <a:r>
              <a:rPr lang="ru-RU" sz="2000" dirty="0" err="1"/>
              <a:t>рівнянь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;</a:t>
            </a:r>
          </a:p>
          <a:p>
            <a:r>
              <a:rPr lang="ru-RU" sz="2000" dirty="0"/>
              <a:t>метод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Гріна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6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6218" y="1106243"/>
            <a:ext cx="67485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вміти</a:t>
            </a:r>
            <a:r>
              <a:rPr lang="ru-RU" sz="2000" b="1" dirty="0"/>
              <a:t>:</a:t>
            </a:r>
            <a:endParaRPr lang="ru-RU" sz="2000" dirty="0"/>
          </a:p>
          <a:p>
            <a:r>
              <a:rPr lang="ru-RU" sz="2000" dirty="0" err="1"/>
              <a:t>розв’язувати</a:t>
            </a:r>
            <a:r>
              <a:rPr lang="ru-RU" sz="2000" dirty="0"/>
              <a:t> </a:t>
            </a:r>
            <a:r>
              <a:rPr lang="ru-RU" sz="2000" dirty="0" err="1"/>
              <a:t>лінійні</a:t>
            </a:r>
            <a:r>
              <a:rPr lang="ru-RU" sz="2000" dirty="0"/>
              <a:t> </a:t>
            </a:r>
            <a:r>
              <a:rPr lang="ru-RU" sz="2000" dirty="0" err="1"/>
              <a:t>рівняння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частинними</a:t>
            </a:r>
            <a:r>
              <a:rPr lang="ru-RU" sz="2000" dirty="0"/>
              <a:t> </a:t>
            </a:r>
            <a:r>
              <a:rPr lang="ru-RU" sz="2000" dirty="0" err="1"/>
              <a:t>похідними</a:t>
            </a:r>
            <a:r>
              <a:rPr lang="ru-RU" sz="2000" dirty="0"/>
              <a:t> </a:t>
            </a:r>
            <a:r>
              <a:rPr lang="ru-RU" sz="2000" dirty="0" err="1"/>
              <a:t>першого</a:t>
            </a:r>
            <a:r>
              <a:rPr lang="ru-RU" sz="2000" dirty="0"/>
              <a:t> порядку методом Лагранжа;</a:t>
            </a:r>
          </a:p>
          <a:p>
            <a:r>
              <a:rPr lang="ru-RU" sz="2000" dirty="0" err="1"/>
              <a:t>виводити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рівняння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;</a:t>
            </a:r>
          </a:p>
          <a:p>
            <a:r>
              <a:rPr lang="ru-RU" sz="2000" dirty="0" err="1"/>
              <a:t>розв’язувати</a:t>
            </a:r>
            <a:r>
              <a:rPr lang="ru-RU" sz="2000" dirty="0"/>
              <a:t> при </a:t>
            </a:r>
            <a:r>
              <a:rPr lang="ru-RU" sz="2000" dirty="0" err="1"/>
              <a:t>заданих</a:t>
            </a:r>
            <a:r>
              <a:rPr lang="ru-RU" sz="2000" dirty="0"/>
              <a:t> </a:t>
            </a:r>
            <a:r>
              <a:rPr lang="ru-RU" sz="2000" dirty="0" err="1"/>
              <a:t>початкових</a:t>
            </a:r>
            <a:r>
              <a:rPr lang="ru-RU" sz="2000" dirty="0"/>
              <a:t> (</a:t>
            </a:r>
            <a:r>
              <a:rPr lang="ru-RU" sz="2000" dirty="0" err="1"/>
              <a:t>крайових</a:t>
            </a:r>
            <a:r>
              <a:rPr lang="ru-RU" sz="2000" dirty="0"/>
              <a:t>)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рівняння</a:t>
            </a:r>
            <a:r>
              <a:rPr lang="ru-RU" sz="2000" dirty="0"/>
              <a:t> </a:t>
            </a:r>
            <a:r>
              <a:rPr lang="ru-RU" sz="2000" dirty="0" err="1"/>
              <a:t>математичної</a:t>
            </a:r>
            <a:r>
              <a:rPr lang="ru-RU" sz="2000" dirty="0"/>
              <a:t> </a:t>
            </a:r>
            <a:r>
              <a:rPr lang="ru-RU" sz="2000" dirty="0" err="1"/>
              <a:t>фізики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3340" y="1475689"/>
            <a:ext cx="69288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Курс </a:t>
            </a:r>
            <a:r>
              <a:rPr lang="ru-RU" dirty="0" err="1"/>
              <a:t>математичної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є </a:t>
            </a:r>
            <a:r>
              <a:rPr lang="ru-RU" dirty="0" err="1"/>
              <a:t>заключним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</a:t>
            </a:r>
            <a:r>
              <a:rPr lang="ru-RU" dirty="0" err="1"/>
              <a:t>фундаментальної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інженерів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математики.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інженери</a:t>
            </a:r>
            <a:r>
              <a:rPr lang="ru-RU" dirty="0"/>
              <a:t> </a:t>
            </a:r>
            <a:r>
              <a:rPr lang="ru-RU" dirty="0" err="1"/>
              <a:t>знайомляться</a:t>
            </a:r>
            <a:r>
              <a:rPr lang="ru-RU" dirty="0"/>
              <a:t> з методами </a:t>
            </a:r>
            <a:r>
              <a:rPr lang="ru-RU" dirty="0" err="1"/>
              <a:t>математичного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та </a:t>
            </a:r>
            <a:r>
              <a:rPr lang="ru-RU" dirty="0" err="1"/>
              <a:t>роблять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побудовані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диференціальних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 з </a:t>
            </a:r>
            <a:r>
              <a:rPr lang="ru-RU" dirty="0" err="1"/>
              <a:t>частинними</a:t>
            </a:r>
            <a:r>
              <a:rPr lang="ru-RU" dirty="0"/>
              <a:t> </a:t>
            </a:r>
            <a:r>
              <a:rPr lang="ru-RU" dirty="0" err="1"/>
              <a:t>похідними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описувати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. Головною метою </a:t>
            </a:r>
            <a:r>
              <a:rPr lang="ru-RU" dirty="0" err="1"/>
              <a:t>цього</a:t>
            </a:r>
            <a:r>
              <a:rPr lang="ru-RU" dirty="0"/>
              <a:t> курсу є </a:t>
            </a:r>
            <a:r>
              <a:rPr lang="ru-RU" dirty="0" err="1"/>
              <a:t>закладення</a:t>
            </a:r>
            <a:r>
              <a:rPr lang="ru-RU" dirty="0"/>
              <a:t>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математичного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та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побудованих</a:t>
            </a:r>
            <a:r>
              <a:rPr lang="ru-RU" dirty="0"/>
              <a:t> моделей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та </a:t>
            </a:r>
            <a:r>
              <a:rPr lang="ru-RU" dirty="0" err="1"/>
              <a:t>підходів</a:t>
            </a:r>
            <a:r>
              <a:rPr lang="ru-RU" dirty="0"/>
              <a:t> як </a:t>
            </a:r>
            <a:r>
              <a:rPr lang="ru-RU" dirty="0" err="1"/>
              <a:t>точних</a:t>
            </a:r>
            <a:r>
              <a:rPr lang="ru-RU" dirty="0"/>
              <a:t>, так і </a:t>
            </a:r>
            <a:r>
              <a:rPr lang="ru-RU" dirty="0" err="1"/>
              <a:t>наближених</a:t>
            </a:r>
            <a:r>
              <a:rPr lang="ru-RU" dirty="0"/>
              <a:t>. </a:t>
            </a:r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курс,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дослідженні</a:t>
            </a:r>
            <a:r>
              <a:rPr lang="ru-RU" dirty="0"/>
              <a:t> того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Перша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побудовою</a:t>
            </a:r>
            <a:r>
              <a:rPr lang="ru-RU" dirty="0"/>
              <a:t> </a:t>
            </a:r>
            <a:r>
              <a:rPr lang="ru-RU" dirty="0" err="1"/>
              <a:t>математичної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, яка </a:t>
            </a:r>
            <a:r>
              <a:rPr lang="ru-RU" dirty="0" err="1"/>
              <a:t>досить</a:t>
            </a:r>
            <a:r>
              <a:rPr lang="ru-RU" dirty="0"/>
              <a:t> точно </a:t>
            </a:r>
            <a:r>
              <a:rPr lang="ru-RU" dirty="0" err="1"/>
              <a:t>описує</a:t>
            </a:r>
            <a:r>
              <a:rPr lang="ru-RU" dirty="0"/>
              <a:t> той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. А друга, 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проблема,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побудованих</a:t>
            </a:r>
            <a:r>
              <a:rPr lang="ru-RU" dirty="0"/>
              <a:t> </a:t>
            </a:r>
            <a:r>
              <a:rPr lang="ru-RU" dirty="0" err="1"/>
              <a:t>диференціальних</a:t>
            </a:r>
            <a:r>
              <a:rPr lang="ru-RU" dirty="0"/>
              <a:t> </a:t>
            </a:r>
            <a:r>
              <a:rPr lang="ru-RU" dirty="0" err="1"/>
              <a:t>рівнянь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0315" y="811369"/>
            <a:ext cx="488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Висновки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3089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90219" y="745833"/>
            <a:ext cx="186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/>
              <a:t>Література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385" y="1295805"/>
            <a:ext cx="69932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Араманович</a:t>
            </a:r>
            <a:r>
              <a:rPr lang="ru-RU" dirty="0" smtClean="0"/>
              <a:t> </a:t>
            </a:r>
            <a:r>
              <a:rPr lang="ru-RU" dirty="0"/>
              <a:t>И.Г. Уравнения математической физики / И.Г. </a:t>
            </a:r>
            <a:r>
              <a:rPr lang="ru-RU" dirty="0" err="1"/>
              <a:t>Араманович</a:t>
            </a:r>
            <a:r>
              <a:rPr lang="ru-RU" dirty="0"/>
              <a:t>, В.И. Левин. – М. : Наука, 1969. – 288 с.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Арсенин В.Я. Методы математической физики и специальные функции / В.Я. Арсенин. – М. : Наука, 1984. – 313 с.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Бицадзе А.В. Сборник задач по уравнениям математической физики / А.В. Бицадзе, Д.Ф. Калиниченко. – М. : Наука, 1977. – 224 с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Бойко Б.Т.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математичної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 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/ Б.Т. Бойко, Л.В. Курпа, Ю.Ф. </a:t>
            </a:r>
            <a:r>
              <a:rPr lang="ru-RU" dirty="0" err="1"/>
              <a:t>Сенчук</a:t>
            </a:r>
            <a:r>
              <a:rPr lang="ru-RU" dirty="0"/>
              <a:t>. – Х. : НТУ “ХПІ”, 2001. – 288 с.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Будак</a:t>
            </a:r>
            <a:r>
              <a:rPr lang="ru-RU" dirty="0"/>
              <a:t> Б.М. Кратные интегралы и ряды / Б.М. </a:t>
            </a:r>
            <a:r>
              <a:rPr lang="ru-RU" dirty="0" err="1"/>
              <a:t>Будак</a:t>
            </a:r>
            <a:r>
              <a:rPr lang="ru-RU" dirty="0"/>
              <a:t>, С.В. Фомин. – М. : Наука, 1965. – 512 с.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/>
              <a:t>Ильин В.А. Основы математического анализа в 2-х ч. Ч. 2 / В.А. Ильин, Э.Г. Позняк. – М. : Наука, 1973. – 464 с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Кошляков</a:t>
            </a:r>
            <a:r>
              <a:rPr lang="ru-RU" dirty="0"/>
              <a:t> Н.С., </a:t>
            </a:r>
            <a:r>
              <a:rPr lang="ru-RU" dirty="0" err="1"/>
              <a:t>Глинер</a:t>
            </a:r>
            <a:r>
              <a:rPr lang="ru-RU" dirty="0"/>
              <a:t> Э.Б., Смирнов М.М. Уравнения в частных производных математической физики: учеб. пособие для мех.-мат. фак. унтов / Н.С. </a:t>
            </a:r>
            <a:r>
              <a:rPr lang="ru-RU" dirty="0" err="1"/>
              <a:t>Кошляков</a:t>
            </a:r>
            <a:r>
              <a:rPr lang="ru-RU" dirty="0"/>
              <a:t>, Э.Б. </a:t>
            </a:r>
            <a:r>
              <a:rPr lang="ru-RU" dirty="0" err="1"/>
              <a:t>Глинер</a:t>
            </a:r>
            <a:r>
              <a:rPr lang="ru-RU" dirty="0"/>
              <a:t>, М.М. Смирнов. – М. : </a:t>
            </a:r>
            <a:r>
              <a:rPr lang="ru-RU" dirty="0" err="1"/>
              <a:t>Высш</a:t>
            </a:r>
            <a:r>
              <a:rPr lang="ru-RU" dirty="0"/>
              <a:t>. </a:t>
            </a:r>
            <a:r>
              <a:rPr lang="ru-RU" dirty="0" err="1"/>
              <a:t>шк</a:t>
            </a:r>
            <a:r>
              <a:rPr lang="ru-RU" dirty="0"/>
              <a:t>., 1970. – 712 с. </a:t>
            </a:r>
          </a:p>
        </p:txBody>
      </p:sp>
    </p:spTree>
    <p:extLst>
      <p:ext uri="{BB962C8B-B14F-4D97-AF65-F5344CB8AC3E}">
        <p14:creationId xmlns:p14="http://schemas.microsoft.com/office/powerpoint/2010/main" val="30130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392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</cp:lastModifiedBy>
  <cp:revision>100</cp:revision>
  <dcterms:created xsi:type="dcterms:W3CDTF">2013-11-19T05:52:05Z</dcterms:created>
  <dcterms:modified xsi:type="dcterms:W3CDTF">2020-06-04T09:03:02Z</dcterms:modified>
</cp:coreProperties>
</file>