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8697"/>
    <a:srgbClr val="C6247A"/>
    <a:srgbClr val="C52378"/>
    <a:srgbClr val="98124D"/>
    <a:srgbClr val="853E5B"/>
    <a:srgbClr val="F94900"/>
    <a:srgbClr val="613125"/>
    <a:srgbClr val="AC187B"/>
    <a:srgbClr val="542939"/>
    <a:srgbClr val="E4EC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>
        <p:scale>
          <a:sx n="74" d="100"/>
          <a:sy n="74" d="100"/>
        </p:scale>
        <p:origin x="-1164" y="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04.06.2020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04956" y="2313672"/>
            <a:ext cx="673408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800" b="1" dirty="0" smtClean="0">
                <a:ln w="0">
                  <a:noFill/>
                </a:ln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Рівняння математичної фізики</a:t>
            </a:r>
            <a:endParaRPr lang="ru-RU" sz="4800" b="1" dirty="0">
              <a:ln w="0">
                <a:noFill/>
              </a:ln>
              <a:solidFill>
                <a:srgbClr val="FF0000"/>
              </a:solidFill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73929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dirty="0" smtClean="0"/>
              <a:t>Херсонський державний університет </a:t>
            </a:r>
            <a:br>
              <a:rPr lang="uk-UA" dirty="0" smtClean="0"/>
            </a:br>
            <a:r>
              <a:rPr lang="uk-UA" dirty="0" smtClean="0"/>
              <a:t>Кафедра алгебри, геометрії та математичного аналізу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86521" y="1690062"/>
            <a:ext cx="697095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	Курс </a:t>
            </a:r>
            <a:r>
              <a:rPr lang="ru-RU" sz="2000" dirty="0"/>
              <a:t>«</a:t>
            </a:r>
            <a:r>
              <a:rPr lang="ru-RU" sz="2000" dirty="0" err="1"/>
              <a:t>Рівняння</a:t>
            </a:r>
            <a:r>
              <a:rPr lang="ru-RU" sz="2000" dirty="0"/>
              <a:t> </a:t>
            </a:r>
            <a:r>
              <a:rPr lang="ru-RU" sz="2000" dirty="0" err="1"/>
              <a:t>математичної</a:t>
            </a:r>
            <a:r>
              <a:rPr lang="ru-RU" sz="2000" dirty="0"/>
              <a:t> </a:t>
            </a:r>
            <a:r>
              <a:rPr lang="ru-RU" sz="2000" dirty="0" err="1"/>
              <a:t>фізики</a:t>
            </a:r>
            <a:r>
              <a:rPr lang="ru-RU" sz="2000" dirty="0"/>
              <a:t>» </a:t>
            </a:r>
            <a:r>
              <a:rPr lang="ru-RU" sz="2000" dirty="0" err="1"/>
              <a:t>займає</a:t>
            </a:r>
            <a:r>
              <a:rPr lang="ru-RU" sz="2000" dirty="0"/>
              <a:t> </a:t>
            </a:r>
            <a:r>
              <a:rPr lang="ru-RU" sz="2000" dirty="0" err="1"/>
              <a:t>важливе</a:t>
            </a:r>
            <a:r>
              <a:rPr lang="ru-RU" sz="2000" dirty="0"/>
              <a:t> </a:t>
            </a:r>
            <a:r>
              <a:rPr lang="ru-RU" sz="2000" dirty="0" err="1"/>
              <a:t>місце</a:t>
            </a:r>
            <a:r>
              <a:rPr lang="ru-RU" sz="2000" dirty="0"/>
              <a:t> </a:t>
            </a:r>
            <a:r>
              <a:rPr lang="ru-RU" sz="2000" dirty="0" err="1"/>
              <a:t>серед</a:t>
            </a:r>
            <a:r>
              <a:rPr lang="ru-RU" sz="2000" dirty="0"/>
              <a:t> </a:t>
            </a:r>
            <a:r>
              <a:rPr lang="ru-RU" sz="2000" dirty="0" err="1"/>
              <a:t>математичних</a:t>
            </a:r>
            <a:r>
              <a:rPr lang="ru-RU" sz="2000" dirty="0"/>
              <a:t> </a:t>
            </a:r>
            <a:r>
              <a:rPr lang="ru-RU" sz="2000" dirty="0" err="1"/>
              <a:t>дисциплін</a:t>
            </a:r>
            <a:r>
              <a:rPr lang="ru-RU" sz="2000" dirty="0"/>
              <a:t> прикладного </a:t>
            </a:r>
            <a:r>
              <a:rPr lang="ru-RU" sz="2000" dirty="0" err="1"/>
              <a:t>спрямування</a:t>
            </a:r>
            <a:r>
              <a:rPr lang="ru-RU" sz="2000" dirty="0"/>
              <a:t>. </a:t>
            </a:r>
            <a:r>
              <a:rPr lang="ru-RU" sz="2000" dirty="0" err="1"/>
              <a:t>Під</a:t>
            </a:r>
            <a:r>
              <a:rPr lang="ru-RU" sz="2000" dirty="0"/>
              <a:t> час </a:t>
            </a:r>
            <a:r>
              <a:rPr lang="ru-RU" sz="2000" dirty="0" err="1"/>
              <a:t>роботи</a:t>
            </a:r>
            <a:r>
              <a:rPr lang="ru-RU" sz="2000" dirty="0"/>
              <a:t> над курсом </a:t>
            </a:r>
            <a:r>
              <a:rPr lang="ru-RU" sz="2000" dirty="0" err="1"/>
              <a:t>студенти</a:t>
            </a:r>
            <a:r>
              <a:rPr lang="ru-RU" sz="2000" dirty="0"/>
              <a:t> </a:t>
            </a:r>
            <a:r>
              <a:rPr lang="ru-RU" sz="2000" dirty="0" err="1"/>
              <a:t>повинні</a:t>
            </a:r>
            <a:r>
              <a:rPr lang="ru-RU" sz="2000" dirty="0"/>
              <a:t> на </a:t>
            </a:r>
            <a:r>
              <a:rPr lang="ru-RU" sz="2000" dirty="0" err="1"/>
              <a:t>основі</a:t>
            </a:r>
            <a:r>
              <a:rPr lang="ru-RU" sz="2000" dirty="0"/>
              <a:t> </a:t>
            </a:r>
            <a:r>
              <a:rPr lang="ru-RU" sz="2000" dirty="0" err="1"/>
              <a:t>розглянутих</a:t>
            </a:r>
            <a:r>
              <a:rPr lang="ru-RU" sz="2000" dirty="0"/>
              <a:t> </a:t>
            </a:r>
            <a:r>
              <a:rPr lang="ru-RU" sz="2000" dirty="0" err="1"/>
              <a:t>завдань</a:t>
            </a:r>
            <a:r>
              <a:rPr lang="ru-RU" sz="2000" dirty="0"/>
              <a:t> </a:t>
            </a:r>
            <a:r>
              <a:rPr lang="ru-RU" sz="2000" dirty="0" err="1"/>
              <a:t>поступово</a:t>
            </a:r>
            <a:r>
              <a:rPr lang="ru-RU" sz="2000" dirty="0"/>
              <a:t> </a:t>
            </a:r>
            <a:r>
              <a:rPr lang="ru-RU" sz="2000" dirty="0" err="1"/>
              <a:t>навчитися</a:t>
            </a:r>
            <a:r>
              <a:rPr lang="ru-RU" sz="2000" dirty="0"/>
              <a:t> </a:t>
            </a:r>
            <a:r>
              <a:rPr lang="ru-RU" sz="2000" dirty="0" err="1"/>
              <a:t>процедурі</a:t>
            </a:r>
            <a:r>
              <a:rPr lang="ru-RU" sz="2000" dirty="0"/>
              <a:t> </a:t>
            </a:r>
            <a:r>
              <a:rPr lang="ru-RU" sz="2000" dirty="0" err="1"/>
              <a:t>побудови</a:t>
            </a:r>
            <a:r>
              <a:rPr lang="ru-RU" sz="2000" dirty="0"/>
              <a:t> </a:t>
            </a:r>
            <a:r>
              <a:rPr lang="ru-RU" sz="2000" dirty="0" err="1"/>
              <a:t>математичних</a:t>
            </a:r>
            <a:r>
              <a:rPr lang="ru-RU" sz="2000" dirty="0"/>
              <a:t> моделей </a:t>
            </a:r>
            <a:r>
              <a:rPr lang="ru-RU" sz="2000" dirty="0" err="1"/>
              <a:t>фізичних</a:t>
            </a:r>
            <a:r>
              <a:rPr lang="ru-RU" sz="2000" dirty="0"/>
              <a:t> </a:t>
            </a:r>
            <a:r>
              <a:rPr lang="ru-RU" sz="2000" dirty="0" err="1"/>
              <a:t>процесів</a:t>
            </a:r>
            <a:r>
              <a:rPr lang="ru-RU" sz="2000" dirty="0"/>
              <a:t> і </a:t>
            </a:r>
            <a:r>
              <a:rPr lang="ru-RU" sz="2000" dirty="0" err="1"/>
              <a:t>явищ</a:t>
            </a:r>
            <a:r>
              <a:rPr lang="ru-RU" sz="2000" dirty="0"/>
              <a:t>, </a:t>
            </a:r>
            <a:r>
              <a:rPr lang="ru-RU" sz="2000" dirty="0" err="1"/>
              <a:t>що</a:t>
            </a:r>
            <a:r>
              <a:rPr lang="ru-RU" sz="2000" dirty="0"/>
              <a:t> </a:t>
            </a:r>
            <a:r>
              <a:rPr lang="ru-RU" sz="2000" dirty="0" err="1"/>
              <a:t>побудовані</a:t>
            </a:r>
            <a:r>
              <a:rPr lang="ru-RU" sz="2000" dirty="0"/>
              <a:t> у </a:t>
            </a:r>
            <a:r>
              <a:rPr lang="ru-RU" sz="2000" dirty="0" err="1"/>
              <a:t>вигляді</a:t>
            </a:r>
            <a:r>
              <a:rPr lang="ru-RU" sz="2000" dirty="0"/>
              <a:t> </a:t>
            </a:r>
            <a:r>
              <a:rPr lang="ru-RU" sz="2000" dirty="0" err="1"/>
              <a:t>диференціальних</a:t>
            </a:r>
            <a:r>
              <a:rPr lang="ru-RU" sz="2000" dirty="0"/>
              <a:t> </a:t>
            </a:r>
            <a:r>
              <a:rPr lang="ru-RU" sz="2000" dirty="0" err="1"/>
              <a:t>рівнянь</a:t>
            </a:r>
            <a:r>
              <a:rPr lang="ru-RU" sz="2000" dirty="0"/>
              <a:t> з </a:t>
            </a:r>
            <a:r>
              <a:rPr lang="ru-RU" sz="2000" dirty="0" err="1"/>
              <a:t>частинними</a:t>
            </a:r>
            <a:r>
              <a:rPr lang="ru-RU" sz="2000" dirty="0"/>
              <a:t> </a:t>
            </a:r>
            <a:r>
              <a:rPr lang="ru-RU" sz="2000" dirty="0" err="1"/>
              <a:t>похідними</a:t>
            </a:r>
            <a:r>
              <a:rPr lang="ru-RU" sz="2000" dirty="0"/>
              <a:t>. Головною метою </a:t>
            </a:r>
            <a:r>
              <a:rPr lang="ru-RU" sz="2000" dirty="0" err="1"/>
              <a:t>цього</a:t>
            </a:r>
            <a:r>
              <a:rPr lang="ru-RU" sz="2000" dirty="0"/>
              <a:t> курсу є </a:t>
            </a:r>
            <a:r>
              <a:rPr lang="ru-RU" sz="2000" dirty="0" err="1"/>
              <a:t>закладення</a:t>
            </a:r>
            <a:r>
              <a:rPr lang="ru-RU" sz="2000" dirty="0"/>
              <a:t> </a:t>
            </a:r>
            <a:r>
              <a:rPr lang="ru-RU" sz="2000" dirty="0" err="1"/>
              <a:t>класичних</a:t>
            </a:r>
            <a:r>
              <a:rPr lang="ru-RU" sz="2000" dirty="0"/>
              <a:t> </a:t>
            </a:r>
            <a:r>
              <a:rPr lang="ru-RU" sz="2000" dirty="0" err="1"/>
              <a:t>знань</a:t>
            </a:r>
            <a:r>
              <a:rPr lang="ru-RU" sz="2000" dirty="0"/>
              <a:t>, </a:t>
            </a:r>
            <a:r>
              <a:rPr lang="ru-RU" sz="2000" dirty="0" err="1"/>
              <a:t>необхідних</a:t>
            </a:r>
            <a:r>
              <a:rPr lang="ru-RU" sz="2000" dirty="0"/>
              <a:t> для </a:t>
            </a:r>
            <a:r>
              <a:rPr lang="ru-RU" sz="2000" dirty="0" err="1"/>
              <a:t>математичного</a:t>
            </a:r>
            <a:r>
              <a:rPr lang="ru-RU" sz="2000" dirty="0"/>
              <a:t> </a:t>
            </a:r>
            <a:r>
              <a:rPr lang="ru-RU" sz="2000" dirty="0" err="1"/>
              <a:t>моделювання</a:t>
            </a:r>
            <a:r>
              <a:rPr lang="ru-RU" sz="2000" dirty="0"/>
              <a:t> та </a:t>
            </a:r>
            <a:r>
              <a:rPr lang="ru-RU" sz="2000" dirty="0" err="1"/>
              <a:t>подальшого</a:t>
            </a:r>
            <a:r>
              <a:rPr lang="ru-RU" sz="2000" dirty="0"/>
              <a:t> </a:t>
            </a:r>
            <a:r>
              <a:rPr lang="ru-RU" sz="2000" dirty="0" err="1"/>
              <a:t>дослідження</a:t>
            </a:r>
            <a:r>
              <a:rPr lang="ru-RU" sz="2000" dirty="0"/>
              <a:t> </a:t>
            </a:r>
            <a:r>
              <a:rPr lang="ru-RU" sz="2000" dirty="0" err="1"/>
              <a:t>побудованих</a:t>
            </a:r>
            <a:r>
              <a:rPr lang="ru-RU" sz="2000" dirty="0"/>
              <a:t> моделей за </a:t>
            </a:r>
            <a:r>
              <a:rPr lang="ru-RU" sz="2000" dirty="0" err="1"/>
              <a:t>допомогою</a:t>
            </a:r>
            <a:r>
              <a:rPr lang="ru-RU" sz="2000" dirty="0"/>
              <a:t> </a:t>
            </a:r>
            <a:r>
              <a:rPr lang="ru-RU" sz="2000" dirty="0" err="1"/>
              <a:t>різних</a:t>
            </a:r>
            <a:r>
              <a:rPr lang="ru-RU" sz="2000" dirty="0"/>
              <a:t> </a:t>
            </a:r>
            <a:r>
              <a:rPr lang="ru-RU" sz="2000" dirty="0" err="1"/>
              <a:t>методів</a:t>
            </a:r>
            <a:r>
              <a:rPr lang="ru-RU" sz="2000" dirty="0"/>
              <a:t> та </a:t>
            </a:r>
            <a:r>
              <a:rPr lang="ru-RU" sz="2000" dirty="0" err="1"/>
              <a:t>підходів</a:t>
            </a:r>
            <a:r>
              <a:rPr lang="ru-RU" sz="2000" dirty="0"/>
              <a:t> як </a:t>
            </a:r>
            <a:r>
              <a:rPr lang="ru-RU" sz="2000" dirty="0" err="1"/>
              <a:t>точних</a:t>
            </a:r>
            <a:r>
              <a:rPr lang="ru-RU" sz="2000" dirty="0"/>
              <a:t>, так і </a:t>
            </a:r>
            <a:r>
              <a:rPr lang="ru-RU" sz="2000" dirty="0" err="1"/>
              <a:t>наближених</a:t>
            </a:r>
            <a:r>
              <a:rPr lang="ru-RU" sz="2000" dirty="0"/>
              <a:t>. </a:t>
            </a:r>
            <a:endParaRPr lang="ru-RU" sz="20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08361" y="638995"/>
            <a:ext cx="47272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Вступ</a:t>
            </a:r>
            <a:endParaRPr lang="ru-RU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59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1888" y="766570"/>
            <a:ext cx="66099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dirty="0"/>
              <a:t>Мета</a:t>
            </a:r>
            <a:r>
              <a:rPr lang="ru-RU" sz="2400" dirty="0"/>
              <a:t> </a:t>
            </a:r>
            <a:r>
              <a:rPr lang="ru-RU" sz="2400" dirty="0" err="1"/>
              <a:t>викладання</a:t>
            </a:r>
            <a:r>
              <a:rPr lang="ru-RU" sz="2400" dirty="0"/>
              <a:t> </a:t>
            </a:r>
            <a:r>
              <a:rPr lang="ru-RU" sz="2400" dirty="0" err="1"/>
              <a:t>дисципліни</a:t>
            </a:r>
            <a:r>
              <a:rPr lang="ru-RU" sz="2400" dirty="0"/>
              <a:t> </a:t>
            </a:r>
            <a:r>
              <a:rPr lang="ru-RU" sz="2400" dirty="0" err="1"/>
              <a:t>полягає</a:t>
            </a:r>
            <a:r>
              <a:rPr lang="ru-RU" sz="2400" dirty="0"/>
              <a:t> в </a:t>
            </a:r>
            <a:r>
              <a:rPr lang="ru-RU" sz="2400" dirty="0" err="1"/>
              <a:t>наступному</a:t>
            </a:r>
            <a:r>
              <a:rPr lang="ru-RU" sz="2400" dirty="0"/>
              <a:t>: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71888" y="2421228"/>
            <a:ext cx="66099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err="1"/>
              <a:t>вивчення</a:t>
            </a:r>
            <a:r>
              <a:rPr lang="ru-RU" sz="2000" dirty="0"/>
              <a:t> </a:t>
            </a:r>
            <a:r>
              <a:rPr lang="ru-RU" sz="2000" dirty="0" err="1"/>
              <a:t>загальних</a:t>
            </a:r>
            <a:r>
              <a:rPr lang="ru-RU" sz="2000" dirty="0"/>
              <a:t> </a:t>
            </a:r>
            <a:r>
              <a:rPr lang="ru-RU" sz="2000" dirty="0" err="1"/>
              <a:t>принципів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 з </a:t>
            </a:r>
            <a:r>
              <a:rPr lang="ru-RU" sz="2000" dirty="0" err="1"/>
              <a:t>диференціальними</a:t>
            </a:r>
            <a:r>
              <a:rPr lang="ru-RU" sz="2000" dirty="0"/>
              <a:t> </a:t>
            </a:r>
            <a:r>
              <a:rPr lang="ru-RU" sz="2000" dirty="0" err="1"/>
              <a:t>рівняннями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частинними</a:t>
            </a:r>
            <a:r>
              <a:rPr lang="ru-RU" sz="2000" dirty="0"/>
              <a:t> </a:t>
            </a:r>
            <a:r>
              <a:rPr lang="ru-RU" sz="2000" dirty="0" err="1"/>
              <a:t>похідними</a:t>
            </a:r>
            <a:r>
              <a:rPr lang="ru-RU" sz="2000" dirty="0" smtClean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err="1" smtClean="0"/>
              <a:t>розвиток</a:t>
            </a:r>
            <a:r>
              <a:rPr lang="ru-RU" sz="2000" dirty="0" smtClean="0"/>
              <a:t> </a:t>
            </a:r>
            <a:r>
              <a:rPr lang="ru-RU" sz="2000" dirty="0" err="1"/>
              <a:t>здібностей</a:t>
            </a:r>
            <a:r>
              <a:rPr lang="ru-RU" sz="2000" dirty="0"/>
              <a:t> до </a:t>
            </a:r>
            <a:r>
              <a:rPr lang="ru-RU" sz="2000" dirty="0" err="1"/>
              <a:t>логічного</a:t>
            </a:r>
            <a:r>
              <a:rPr lang="ru-RU" sz="2000" dirty="0"/>
              <a:t> та </a:t>
            </a:r>
            <a:r>
              <a:rPr lang="ru-RU" sz="2000" dirty="0" err="1"/>
              <a:t>алгоритмічного</a:t>
            </a:r>
            <a:r>
              <a:rPr lang="ru-RU" sz="2000" dirty="0"/>
              <a:t> </a:t>
            </a:r>
            <a:r>
              <a:rPr lang="ru-RU" sz="2000" dirty="0" err="1"/>
              <a:t>мислення</a:t>
            </a:r>
            <a:r>
              <a:rPr lang="ru-RU" sz="2000" dirty="0"/>
              <a:t>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26094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33341" y="1859340"/>
            <a:ext cx="699322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err="1" smtClean="0"/>
              <a:t>Формулювання</a:t>
            </a:r>
            <a:r>
              <a:rPr lang="ru-RU" sz="2000" dirty="0" smtClean="0"/>
              <a:t> </a:t>
            </a:r>
            <a:r>
              <a:rPr lang="ru-RU" sz="2000" dirty="0" err="1"/>
              <a:t>загальних</a:t>
            </a:r>
            <a:r>
              <a:rPr lang="ru-RU" sz="2000" dirty="0"/>
              <a:t> </a:t>
            </a:r>
            <a:r>
              <a:rPr lang="ru-RU" sz="2000" dirty="0" err="1"/>
              <a:t>рівнянь</a:t>
            </a:r>
            <a:r>
              <a:rPr lang="ru-RU" sz="2000" dirty="0"/>
              <a:t> </a:t>
            </a:r>
            <a:r>
              <a:rPr lang="ru-RU" sz="2000" dirty="0" err="1"/>
              <a:t>математичної</a:t>
            </a:r>
            <a:r>
              <a:rPr lang="ru-RU" sz="2000" dirty="0"/>
              <a:t> </a:t>
            </a:r>
            <a:r>
              <a:rPr lang="ru-RU" sz="2000" dirty="0" err="1"/>
              <a:t>фізики</a:t>
            </a:r>
            <a:r>
              <a:rPr lang="ru-RU" sz="2000" dirty="0"/>
              <a:t>, </a:t>
            </a:r>
            <a:r>
              <a:rPr lang="ru-RU" sz="2000" dirty="0" err="1"/>
              <a:t>їх</a:t>
            </a:r>
            <a:r>
              <a:rPr lang="ru-RU" sz="2000" dirty="0"/>
              <a:t> </a:t>
            </a:r>
            <a:r>
              <a:rPr lang="ru-RU" sz="2000" dirty="0" err="1"/>
              <a:t>класифікація</a:t>
            </a:r>
            <a:r>
              <a:rPr lang="ru-RU" sz="2000" dirty="0"/>
              <a:t> та постановка </a:t>
            </a:r>
            <a:r>
              <a:rPr lang="ru-RU" sz="2000" dirty="0" err="1"/>
              <a:t>загальних</a:t>
            </a:r>
            <a:r>
              <a:rPr lang="ru-RU" sz="2000" dirty="0"/>
              <a:t> </a:t>
            </a:r>
            <a:r>
              <a:rPr lang="ru-RU" sz="2000" dirty="0" err="1"/>
              <a:t>крайових</a:t>
            </a:r>
            <a:r>
              <a:rPr lang="ru-RU" sz="2000" dirty="0"/>
              <a:t> </a:t>
            </a:r>
            <a:r>
              <a:rPr lang="ru-RU" sz="2000" dirty="0" err="1"/>
              <a:t>задач,вивчення</a:t>
            </a:r>
            <a:r>
              <a:rPr lang="ru-RU" sz="2000" dirty="0"/>
              <a:t> </a:t>
            </a:r>
            <a:r>
              <a:rPr lang="ru-RU" sz="2000" dirty="0" err="1"/>
              <a:t>методів</a:t>
            </a:r>
            <a:r>
              <a:rPr lang="ru-RU" sz="2000" dirty="0"/>
              <a:t> </a:t>
            </a:r>
            <a:r>
              <a:rPr lang="ru-RU" sz="2000" dirty="0" err="1"/>
              <a:t>розв’язку</a:t>
            </a:r>
            <a:r>
              <a:rPr lang="ru-RU" sz="2000" dirty="0"/>
              <a:t> </a:t>
            </a:r>
            <a:r>
              <a:rPr lang="ru-RU" sz="2000" dirty="0" err="1"/>
              <a:t>крайових</a:t>
            </a:r>
            <a:r>
              <a:rPr lang="ru-RU" sz="2000" dirty="0"/>
              <a:t> задач. </a:t>
            </a:r>
            <a:r>
              <a:rPr lang="ru-RU" sz="2000" dirty="0" err="1"/>
              <a:t>Програма</a:t>
            </a:r>
            <a:r>
              <a:rPr lang="ru-RU" sz="2000" dirty="0"/>
              <a:t> </a:t>
            </a:r>
            <a:r>
              <a:rPr lang="ru-RU" sz="2000" dirty="0" err="1"/>
              <a:t>спрямована</a:t>
            </a:r>
            <a:r>
              <a:rPr lang="ru-RU" sz="2000" dirty="0"/>
              <a:t> на </a:t>
            </a:r>
            <a:r>
              <a:rPr lang="ru-RU" sz="2000" dirty="0" err="1"/>
              <a:t>формування</a:t>
            </a:r>
            <a:r>
              <a:rPr lang="ru-RU" sz="2000" dirty="0"/>
              <a:t> </a:t>
            </a:r>
            <a:r>
              <a:rPr lang="ru-RU" sz="2000" dirty="0" err="1"/>
              <a:t>високого</a:t>
            </a:r>
            <a:r>
              <a:rPr lang="ru-RU" sz="2000" dirty="0"/>
              <a:t> </a:t>
            </a:r>
            <a:r>
              <a:rPr lang="ru-RU" sz="2000" dirty="0" err="1"/>
              <a:t>освітнього</a:t>
            </a:r>
            <a:r>
              <a:rPr lang="ru-RU" sz="2000" dirty="0"/>
              <a:t> </a:t>
            </a:r>
            <a:r>
              <a:rPr lang="ru-RU" sz="2000" dirty="0" err="1"/>
              <a:t>рівня</a:t>
            </a:r>
            <a:r>
              <a:rPr lang="ru-RU" sz="2000" dirty="0"/>
              <a:t> </a:t>
            </a:r>
            <a:r>
              <a:rPr lang="ru-RU" sz="2000" dirty="0" err="1"/>
              <a:t>студентів</a:t>
            </a:r>
            <a:r>
              <a:rPr lang="ru-RU" sz="2000" dirty="0"/>
              <a:t>, </a:t>
            </a:r>
            <a:r>
              <a:rPr lang="ru-RU" sz="2000" dirty="0" err="1"/>
              <a:t>розвиток</a:t>
            </a:r>
            <a:r>
              <a:rPr lang="ru-RU" sz="2000" dirty="0"/>
              <a:t> </a:t>
            </a:r>
            <a:r>
              <a:rPr lang="ru-RU" sz="2000" dirty="0" err="1"/>
              <a:t>здатності</a:t>
            </a:r>
            <a:r>
              <a:rPr lang="ru-RU" sz="2000" dirty="0"/>
              <a:t> до </a:t>
            </a:r>
            <a:r>
              <a:rPr lang="ru-RU" sz="2000" dirty="0" err="1"/>
              <a:t>дослідницької</a:t>
            </a:r>
            <a:r>
              <a:rPr lang="ru-RU" sz="2000" dirty="0"/>
              <a:t> </a:t>
            </a:r>
            <a:r>
              <a:rPr lang="ru-RU" sz="2000" dirty="0" err="1"/>
              <a:t>роботи</a:t>
            </a:r>
            <a:r>
              <a:rPr lang="ru-RU" sz="2000" dirty="0"/>
              <a:t>, </a:t>
            </a:r>
            <a:r>
              <a:rPr lang="ru-RU" sz="2000" dirty="0" err="1"/>
              <a:t>активне</a:t>
            </a:r>
            <a:r>
              <a:rPr lang="ru-RU" sz="2000" dirty="0"/>
              <a:t> </a:t>
            </a:r>
            <a:r>
              <a:rPr lang="ru-RU" sz="2000" dirty="0" err="1"/>
              <a:t>застосування</a:t>
            </a:r>
            <a:r>
              <a:rPr lang="ru-RU" sz="2000" dirty="0"/>
              <a:t> у </a:t>
            </a:r>
            <a:r>
              <a:rPr lang="ru-RU" sz="2000" dirty="0" err="1"/>
              <a:t>своїй</a:t>
            </a:r>
            <a:r>
              <a:rPr lang="ru-RU" sz="2000" dirty="0"/>
              <a:t> </a:t>
            </a:r>
            <a:r>
              <a:rPr lang="ru-RU" sz="2000" dirty="0" err="1"/>
              <a:t>роботі</a:t>
            </a:r>
            <a:r>
              <a:rPr lang="ru-RU" sz="2000" dirty="0"/>
              <a:t> </a:t>
            </a:r>
            <a:r>
              <a:rPr lang="ru-RU" sz="2000" dirty="0" err="1"/>
              <a:t>математичних</a:t>
            </a:r>
            <a:r>
              <a:rPr lang="ru-RU" sz="2000" dirty="0"/>
              <a:t> </a:t>
            </a:r>
            <a:r>
              <a:rPr lang="ru-RU" sz="2000" dirty="0" err="1"/>
              <a:t>методів</a:t>
            </a:r>
            <a:r>
              <a:rPr lang="ru-RU" sz="2000" dirty="0"/>
              <a:t> і моделей.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086376" y="845850"/>
            <a:ext cx="4971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/>
              <a:t>Задачі</a:t>
            </a:r>
            <a:r>
              <a:rPr lang="ru-RU" sz="2800" dirty="0"/>
              <a:t> </a:t>
            </a:r>
            <a:r>
              <a:rPr lang="ru-RU" sz="2800" dirty="0" err="1"/>
              <a:t>вивчення</a:t>
            </a:r>
            <a:r>
              <a:rPr lang="ru-RU" sz="2800" dirty="0"/>
              <a:t> </a:t>
            </a:r>
            <a:r>
              <a:rPr lang="ru-RU" sz="2800" dirty="0" err="1"/>
              <a:t>дисципліни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1021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55313" y="607334"/>
            <a:ext cx="64909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У </a:t>
            </a:r>
            <a:r>
              <a:rPr lang="ru-RU" sz="2400" dirty="0" err="1"/>
              <a:t>результаті</a:t>
            </a:r>
            <a:r>
              <a:rPr lang="ru-RU" sz="2400" dirty="0"/>
              <a:t> </a:t>
            </a:r>
            <a:r>
              <a:rPr lang="ru-RU" sz="2400" dirty="0" err="1"/>
              <a:t>вивчення</a:t>
            </a:r>
            <a:r>
              <a:rPr lang="ru-RU" sz="2400" dirty="0"/>
              <a:t> </a:t>
            </a:r>
            <a:r>
              <a:rPr lang="ru-RU" sz="2400" dirty="0" err="1"/>
              <a:t>навчальної</a:t>
            </a:r>
            <a:r>
              <a:rPr lang="ru-RU" sz="2400" dirty="0"/>
              <a:t> </a:t>
            </a:r>
            <a:r>
              <a:rPr lang="ru-RU" sz="2400" dirty="0" err="1"/>
              <a:t>дисципліни</a:t>
            </a:r>
            <a:r>
              <a:rPr lang="ru-RU" sz="2400" dirty="0"/>
              <a:t> студент повинен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07583" y="1859340"/>
            <a:ext cx="683868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знати:</a:t>
            </a:r>
            <a:endParaRPr lang="ru-RU" sz="2000" dirty="0"/>
          </a:p>
          <a:p>
            <a:r>
              <a:rPr lang="ru-RU" sz="2000" dirty="0" err="1"/>
              <a:t>класифікацію</a:t>
            </a:r>
            <a:r>
              <a:rPr lang="ru-RU" sz="2000" dirty="0"/>
              <a:t> </a:t>
            </a:r>
            <a:r>
              <a:rPr lang="ru-RU" sz="2000" dirty="0" err="1"/>
              <a:t>диференціальних</a:t>
            </a:r>
            <a:r>
              <a:rPr lang="ru-RU" sz="2000" dirty="0"/>
              <a:t> </a:t>
            </a:r>
            <a:r>
              <a:rPr lang="ru-RU" sz="2000" dirty="0" err="1"/>
              <a:t>рівнянь</a:t>
            </a:r>
            <a:r>
              <a:rPr lang="ru-RU" sz="2000" dirty="0"/>
              <a:t> другого порядку;</a:t>
            </a:r>
          </a:p>
          <a:p>
            <a:r>
              <a:rPr lang="ru-RU" sz="2000" dirty="0" err="1"/>
              <a:t>основні</a:t>
            </a:r>
            <a:r>
              <a:rPr lang="ru-RU" sz="2000" dirty="0"/>
              <a:t> </a:t>
            </a:r>
            <a:r>
              <a:rPr lang="ru-RU" sz="2000" dirty="0" err="1"/>
              <a:t>типи</a:t>
            </a:r>
            <a:r>
              <a:rPr lang="ru-RU" sz="2000" dirty="0"/>
              <a:t> </a:t>
            </a:r>
            <a:r>
              <a:rPr lang="ru-RU" sz="2000" dirty="0" err="1"/>
              <a:t>рівнянь</a:t>
            </a:r>
            <a:r>
              <a:rPr lang="ru-RU" sz="2000" dirty="0"/>
              <a:t> </a:t>
            </a:r>
            <a:r>
              <a:rPr lang="ru-RU" sz="2000" dirty="0" err="1"/>
              <a:t>математичної</a:t>
            </a:r>
            <a:r>
              <a:rPr lang="ru-RU" sz="2000" dirty="0"/>
              <a:t> </a:t>
            </a:r>
            <a:r>
              <a:rPr lang="ru-RU" sz="2000" dirty="0" err="1"/>
              <a:t>фізики</a:t>
            </a:r>
            <a:r>
              <a:rPr lang="ru-RU" sz="2000" dirty="0"/>
              <a:t>; - </a:t>
            </a:r>
            <a:r>
              <a:rPr lang="ru-RU" sz="2000" dirty="0" err="1"/>
              <a:t>вивід</a:t>
            </a:r>
            <a:r>
              <a:rPr lang="ru-RU" sz="2000" dirty="0"/>
              <a:t> </a:t>
            </a:r>
            <a:r>
              <a:rPr lang="ru-RU" sz="2000" dirty="0" err="1"/>
              <a:t>основних</a:t>
            </a:r>
            <a:r>
              <a:rPr lang="ru-RU" sz="2000" dirty="0"/>
              <a:t> </a:t>
            </a:r>
            <a:r>
              <a:rPr lang="ru-RU" sz="2000" dirty="0" err="1"/>
              <a:t>рівнянь</a:t>
            </a:r>
            <a:r>
              <a:rPr lang="ru-RU" sz="2000" dirty="0"/>
              <a:t> </a:t>
            </a:r>
            <a:r>
              <a:rPr lang="ru-RU" sz="2000" dirty="0" err="1"/>
              <a:t>математичної</a:t>
            </a:r>
            <a:r>
              <a:rPr lang="ru-RU" sz="2000" dirty="0"/>
              <a:t> </a:t>
            </a:r>
            <a:r>
              <a:rPr lang="ru-RU" sz="2000" dirty="0" err="1"/>
              <a:t>фізики</a:t>
            </a:r>
            <a:r>
              <a:rPr lang="ru-RU" sz="2000" dirty="0"/>
              <a:t>;</a:t>
            </a:r>
          </a:p>
          <a:p>
            <a:r>
              <a:rPr lang="ru-RU" sz="2000" dirty="0" err="1"/>
              <a:t>способи</a:t>
            </a:r>
            <a:r>
              <a:rPr lang="ru-RU" sz="2000" dirty="0"/>
              <a:t> </a:t>
            </a:r>
            <a:r>
              <a:rPr lang="ru-RU" sz="2000" dirty="0" err="1"/>
              <a:t>завдання</a:t>
            </a:r>
            <a:r>
              <a:rPr lang="ru-RU" sz="2000" dirty="0"/>
              <a:t> </a:t>
            </a:r>
            <a:r>
              <a:rPr lang="ru-RU" sz="2000" dirty="0" err="1"/>
              <a:t>початкових</a:t>
            </a:r>
            <a:r>
              <a:rPr lang="ru-RU" sz="2000" dirty="0"/>
              <a:t> і </a:t>
            </a:r>
            <a:r>
              <a:rPr lang="ru-RU" sz="2000" dirty="0" err="1"/>
              <a:t>крайових</a:t>
            </a:r>
            <a:r>
              <a:rPr lang="ru-RU" sz="2000" dirty="0"/>
              <a:t> умов;</a:t>
            </a:r>
          </a:p>
          <a:p>
            <a:r>
              <a:rPr lang="ru-RU" sz="2000" dirty="0" err="1"/>
              <a:t>методи</a:t>
            </a:r>
            <a:r>
              <a:rPr lang="ru-RU" sz="2000" dirty="0"/>
              <a:t> </a:t>
            </a:r>
            <a:r>
              <a:rPr lang="ru-RU" sz="2000" dirty="0" err="1"/>
              <a:t>розв’язання</a:t>
            </a:r>
            <a:r>
              <a:rPr lang="ru-RU" sz="2000" dirty="0"/>
              <a:t> </a:t>
            </a:r>
            <a:r>
              <a:rPr lang="ru-RU" sz="2000" dirty="0" err="1"/>
              <a:t>рівнянь</a:t>
            </a:r>
            <a:r>
              <a:rPr lang="ru-RU" sz="2000" dirty="0"/>
              <a:t> </a:t>
            </a:r>
            <a:r>
              <a:rPr lang="ru-RU" sz="2000" dirty="0" err="1"/>
              <a:t>математичної</a:t>
            </a:r>
            <a:r>
              <a:rPr lang="ru-RU" sz="2000" dirty="0"/>
              <a:t> </a:t>
            </a:r>
            <a:r>
              <a:rPr lang="ru-RU" sz="2000" dirty="0" err="1"/>
              <a:t>фізики</a:t>
            </a:r>
            <a:r>
              <a:rPr lang="ru-RU" sz="2000" dirty="0"/>
              <a:t>;</a:t>
            </a:r>
          </a:p>
          <a:p>
            <a:r>
              <a:rPr lang="ru-RU" sz="2000" dirty="0"/>
              <a:t>метод </a:t>
            </a:r>
            <a:r>
              <a:rPr lang="ru-RU" sz="2000" dirty="0" err="1"/>
              <a:t>функцій</a:t>
            </a:r>
            <a:r>
              <a:rPr lang="ru-RU" sz="2000" dirty="0"/>
              <a:t> </a:t>
            </a:r>
            <a:r>
              <a:rPr lang="ru-RU" sz="2000" dirty="0" err="1"/>
              <a:t>Гріна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561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46218" y="1106243"/>
            <a:ext cx="67485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/>
              <a:t>вміти</a:t>
            </a:r>
            <a:r>
              <a:rPr lang="ru-RU" sz="2000" b="1" dirty="0"/>
              <a:t>:</a:t>
            </a:r>
            <a:endParaRPr lang="ru-RU" sz="2000" dirty="0"/>
          </a:p>
          <a:p>
            <a:r>
              <a:rPr lang="ru-RU" sz="2000" dirty="0" err="1"/>
              <a:t>розв’язувати</a:t>
            </a:r>
            <a:r>
              <a:rPr lang="ru-RU" sz="2000" dirty="0"/>
              <a:t> </a:t>
            </a:r>
            <a:r>
              <a:rPr lang="ru-RU" sz="2000" dirty="0" err="1"/>
              <a:t>лінійні</a:t>
            </a:r>
            <a:r>
              <a:rPr lang="ru-RU" sz="2000" dirty="0"/>
              <a:t> </a:t>
            </a:r>
            <a:r>
              <a:rPr lang="ru-RU" sz="2000" dirty="0" err="1"/>
              <a:t>рівняння</a:t>
            </a:r>
            <a:r>
              <a:rPr lang="ru-RU" sz="2000" dirty="0"/>
              <a:t> </a:t>
            </a:r>
            <a:r>
              <a:rPr lang="ru-RU" sz="2000" dirty="0" err="1"/>
              <a:t>із</a:t>
            </a:r>
            <a:r>
              <a:rPr lang="ru-RU" sz="2000" dirty="0"/>
              <a:t> </a:t>
            </a:r>
            <a:r>
              <a:rPr lang="ru-RU" sz="2000" dirty="0" err="1"/>
              <a:t>частинними</a:t>
            </a:r>
            <a:r>
              <a:rPr lang="ru-RU" sz="2000" dirty="0"/>
              <a:t> </a:t>
            </a:r>
            <a:r>
              <a:rPr lang="ru-RU" sz="2000" dirty="0" err="1"/>
              <a:t>похідними</a:t>
            </a:r>
            <a:r>
              <a:rPr lang="ru-RU" sz="2000" dirty="0"/>
              <a:t> </a:t>
            </a:r>
            <a:r>
              <a:rPr lang="ru-RU" sz="2000" dirty="0" err="1"/>
              <a:t>першого</a:t>
            </a:r>
            <a:r>
              <a:rPr lang="ru-RU" sz="2000" dirty="0"/>
              <a:t> порядку методом Лагранжа;</a:t>
            </a:r>
          </a:p>
          <a:p>
            <a:r>
              <a:rPr lang="ru-RU" sz="2000" dirty="0" err="1"/>
              <a:t>виводити</a:t>
            </a:r>
            <a:r>
              <a:rPr lang="ru-RU" sz="2000" dirty="0"/>
              <a:t> </a:t>
            </a:r>
            <a:r>
              <a:rPr lang="ru-RU" sz="2000" dirty="0" err="1"/>
              <a:t>основні</a:t>
            </a:r>
            <a:r>
              <a:rPr lang="ru-RU" sz="2000" dirty="0"/>
              <a:t> </a:t>
            </a:r>
            <a:r>
              <a:rPr lang="ru-RU" sz="2000" dirty="0" err="1"/>
              <a:t>рівняння</a:t>
            </a:r>
            <a:r>
              <a:rPr lang="ru-RU" sz="2000" dirty="0"/>
              <a:t> </a:t>
            </a:r>
            <a:r>
              <a:rPr lang="ru-RU" sz="2000" dirty="0" err="1"/>
              <a:t>математичної</a:t>
            </a:r>
            <a:r>
              <a:rPr lang="ru-RU" sz="2000" dirty="0"/>
              <a:t> </a:t>
            </a:r>
            <a:r>
              <a:rPr lang="ru-RU" sz="2000" dirty="0" err="1"/>
              <a:t>фізики</a:t>
            </a:r>
            <a:r>
              <a:rPr lang="ru-RU" sz="2000" dirty="0"/>
              <a:t>;</a:t>
            </a:r>
          </a:p>
          <a:p>
            <a:r>
              <a:rPr lang="ru-RU" sz="2000" dirty="0" err="1"/>
              <a:t>розв’язувати</a:t>
            </a:r>
            <a:r>
              <a:rPr lang="ru-RU" sz="2000" dirty="0"/>
              <a:t> при </a:t>
            </a:r>
            <a:r>
              <a:rPr lang="ru-RU" sz="2000" dirty="0" err="1"/>
              <a:t>заданих</a:t>
            </a:r>
            <a:r>
              <a:rPr lang="ru-RU" sz="2000" dirty="0"/>
              <a:t> </a:t>
            </a:r>
            <a:r>
              <a:rPr lang="ru-RU" sz="2000" dirty="0" err="1"/>
              <a:t>початкових</a:t>
            </a:r>
            <a:r>
              <a:rPr lang="ru-RU" sz="2000" dirty="0"/>
              <a:t> (</a:t>
            </a:r>
            <a:r>
              <a:rPr lang="ru-RU" sz="2000" dirty="0" err="1"/>
              <a:t>крайових</a:t>
            </a:r>
            <a:r>
              <a:rPr lang="ru-RU" sz="2000" dirty="0"/>
              <a:t>) </a:t>
            </a:r>
            <a:r>
              <a:rPr lang="ru-RU" sz="2000" dirty="0" err="1"/>
              <a:t>умовах</a:t>
            </a:r>
            <a:r>
              <a:rPr lang="ru-RU" sz="2000" dirty="0"/>
              <a:t> </a:t>
            </a:r>
            <a:r>
              <a:rPr lang="ru-RU" sz="2000" dirty="0" err="1"/>
              <a:t>рівняння</a:t>
            </a:r>
            <a:r>
              <a:rPr lang="ru-RU" sz="2000" dirty="0"/>
              <a:t> </a:t>
            </a:r>
            <a:r>
              <a:rPr lang="ru-RU" sz="2000" dirty="0" err="1"/>
              <a:t>математичної</a:t>
            </a:r>
            <a:r>
              <a:rPr lang="ru-RU" sz="2000" dirty="0"/>
              <a:t> </a:t>
            </a:r>
            <a:r>
              <a:rPr lang="ru-RU" sz="2000" dirty="0" err="1"/>
              <a:t>фізики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380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33340" y="1475689"/>
            <a:ext cx="69288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Курс </a:t>
            </a:r>
            <a:r>
              <a:rPr lang="ru-RU" dirty="0" err="1"/>
              <a:t>математичної</a:t>
            </a:r>
            <a:r>
              <a:rPr lang="ru-RU" dirty="0"/>
              <a:t> </a:t>
            </a:r>
            <a:r>
              <a:rPr lang="ru-RU" dirty="0" err="1"/>
              <a:t>фізики</a:t>
            </a:r>
            <a:r>
              <a:rPr lang="ru-RU" dirty="0"/>
              <a:t> є </a:t>
            </a:r>
            <a:r>
              <a:rPr lang="ru-RU" dirty="0" err="1"/>
              <a:t>заключним</a:t>
            </a:r>
            <a:r>
              <a:rPr lang="ru-RU" dirty="0"/>
              <a:t> </a:t>
            </a:r>
            <a:r>
              <a:rPr lang="ru-RU" dirty="0" err="1"/>
              <a:t>розділом</a:t>
            </a:r>
            <a:r>
              <a:rPr lang="ru-RU" dirty="0"/>
              <a:t> </a:t>
            </a:r>
            <a:r>
              <a:rPr lang="ru-RU" dirty="0" err="1"/>
              <a:t>фундаментальної</a:t>
            </a:r>
            <a:r>
              <a:rPr lang="ru-RU" dirty="0"/>
              <a:t> </a:t>
            </a:r>
            <a:r>
              <a:rPr lang="ru-RU" dirty="0" err="1"/>
              <a:t>підготовки</a:t>
            </a:r>
            <a:r>
              <a:rPr lang="ru-RU" dirty="0"/>
              <a:t> </a:t>
            </a:r>
            <a:r>
              <a:rPr lang="ru-RU" dirty="0" err="1"/>
              <a:t>інженерів</a:t>
            </a:r>
            <a:r>
              <a:rPr lang="ru-RU" dirty="0"/>
              <a:t>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використовуються</a:t>
            </a:r>
            <a:r>
              <a:rPr lang="ru-RU" dirty="0"/>
              <a:t> практично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поняття</a:t>
            </a:r>
            <a:r>
              <a:rPr lang="ru-RU" dirty="0"/>
              <a:t> </a:t>
            </a:r>
            <a:r>
              <a:rPr lang="ru-RU" dirty="0" err="1"/>
              <a:t>вищої</a:t>
            </a:r>
            <a:r>
              <a:rPr lang="ru-RU" dirty="0"/>
              <a:t> математики. </a:t>
            </a:r>
            <a:r>
              <a:rPr lang="ru-RU" dirty="0" err="1"/>
              <a:t>Саме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вивчення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дисципліни</a:t>
            </a:r>
            <a:r>
              <a:rPr lang="ru-RU" dirty="0"/>
              <a:t> </a:t>
            </a:r>
            <a:r>
              <a:rPr lang="ru-RU" dirty="0" err="1"/>
              <a:t>майбутні</a:t>
            </a:r>
            <a:r>
              <a:rPr lang="ru-RU" dirty="0"/>
              <a:t> </a:t>
            </a:r>
            <a:r>
              <a:rPr lang="ru-RU" dirty="0" err="1"/>
              <a:t>інженери</a:t>
            </a:r>
            <a:r>
              <a:rPr lang="ru-RU" dirty="0"/>
              <a:t> </a:t>
            </a:r>
            <a:r>
              <a:rPr lang="ru-RU" dirty="0" err="1"/>
              <a:t>знайомляться</a:t>
            </a:r>
            <a:r>
              <a:rPr lang="ru-RU" dirty="0"/>
              <a:t> з методами </a:t>
            </a:r>
            <a:r>
              <a:rPr lang="ru-RU" dirty="0" err="1"/>
              <a:t>математичного</a:t>
            </a:r>
            <a:r>
              <a:rPr lang="ru-RU" dirty="0"/>
              <a:t> </a:t>
            </a:r>
            <a:r>
              <a:rPr lang="ru-RU" dirty="0" err="1"/>
              <a:t>моделювання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процесів</a:t>
            </a:r>
            <a:r>
              <a:rPr lang="ru-RU" dirty="0"/>
              <a:t> та </a:t>
            </a:r>
            <a:r>
              <a:rPr lang="ru-RU" dirty="0" err="1"/>
              <a:t>роблять</a:t>
            </a:r>
            <a:r>
              <a:rPr lang="ru-RU" dirty="0"/>
              <a:t> </a:t>
            </a:r>
            <a:r>
              <a:rPr lang="ru-RU" dirty="0" err="1"/>
              <a:t>висновок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побудовані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диференціальних</a:t>
            </a:r>
            <a:r>
              <a:rPr lang="ru-RU" dirty="0"/>
              <a:t> </a:t>
            </a:r>
            <a:r>
              <a:rPr lang="ru-RU" dirty="0" err="1"/>
              <a:t>рівнянь</a:t>
            </a:r>
            <a:r>
              <a:rPr lang="ru-RU" dirty="0"/>
              <a:t> з </a:t>
            </a:r>
            <a:r>
              <a:rPr lang="ru-RU" dirty="0" err="1"/>
              <a:t>частинними</a:t>
            </a:r>
            <a:r>
              <a:rPr lang="ru-RU" dirty="0"/>
              <a:t> </a:t>
            </a:r>
            <a:r>
              <a:rPr lang="ru-RU" dirty="0" err="1"/>
              <a:t>похідними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описувати</a:t>
            </a:r>
            <a:r>
              <a:rPr lang="ru-RU" dirty="0"/>
              <a:t> </a:t>
            </a:r>
            <a:r>
              <a:rPr lang="ru-RU" dirty="0" err="1"/>
              <a:t>зовсім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природні</a:t>
            </a:r>
            <a:r>
              <a:rPr lang="ru-RU" dirty="0"/>
              <a:t> </a:t>
            </a:r>
            <a:r>
              <a:rPr lang="ru-RU" dirty="0" err="1"/>
              <a:t>явища</a:t>
            </a:r>
            <a:r>
              <a:rPr lang="ru-RU" dirty="0"/>
              <a:t>. Головною метою </a:t>
            </a:r>
            <a:r>
              <a:rPr lang="ru-RU" dirty="0" err="1"/>
              <a:t>цього</a:t>
            </a:r>
            <a:r>
              <a:rPr lang="ru-RU" dirty="0"/>
              <a:t> курсу є </a:t>
            </a:r>
            <a:r>
              <a:rPr lang="ru-RU" dirty="0" err="1"/>
              <a:t>закладення</a:t>
            </a:r>
            <a:r>
              <a:rPr lang="ru-RU" dirty="0"/>
              <a:t> </a:t>
            </a:r>
            <a:r>
              <a:rPr lang="ru-RU" dirty="0" err="1"/>
              <a:t>класичних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математичного</a:t>
            </a:r>
            <a:r>
              <a:rPr lang="ru-RU" dirty="0"/>
              <a:t> </a:t>
            </a:r>
            <a:r>
              <a:rPr lang="ru-RU" dirty="0" err="1"/>
              <a:t>моделювання</a:t>
            </a:r>
            <a:r>
              <a:rPr lang="ru-RU" dirty="0"/>
              <a:t> та </a:t>
            </a:r>
            <a:r>
              <a:rPr lang="ru-RU" dirty="0" err="1"/>
              <a:t>подальшого</a:t>
            </a:r>
            <a:r>
              <a:rPr lang="ru-RU" dirty="0"/>
              <a:t> </a:t>
            </a:r>
            <a:r>
              <a:rPr lang="ru-RU" dirty="0" err="1"/>
              <a:t>дослідження</a:t>
            </a:r>
            <a:r>
              <a:rPr lang="ru-RU" dirty="0"/>
              <a:t> </a:t>
            </a:r>
            <a:r>
              <a:rPr lang="ru-RU" dirty="0" err="1"/>
              <a:t>побудованих</a:t>
            </a:r>
            <a:r>
              <a:rPr lang="ru-RU" dirty="0"/>
              <a:t> моделей за </a:t>
            </a:r>
            <a:r>
              <a:rPr lang="ru-RU" dirty="0" err="1"/>
              <a:t>допомогою</a:t>
            </a:r>
            <a:r>
              <a:rPr lang="ru-RU" dirty="0"/>
              <a:t>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та </a:t>
            </a:r>
            <a:r>
              <a:rPr lang="ru-RU" dirty="0" err="1"/>
              <a:t>підходів</a:t>
            </a:r>
            <a:r>
              <a:rPr lang="ru-RU" dirty="0"/>
              <a:t> як </a:t>
            </a:r>
            <a:r>
              <a:rPr lang="ru-RU" dirty="0" err="1"/>
              <a:t>точних</a:t>
            </a:r>
            <a:r>
              <a:rPr lang="ru-RU" dirty="0"/>
              <a:t>, так і </a:t>
            </a:r>
            <a:r>
              <a:rPr lang="ru-RU" dirty="0" err="1"/>
              <a:t>наближених</a:t>
            </a:r>
            <a:r>
              <a:rPr lang="ru-RU" dirty="0"/>
              <a:t>. </a:t>
            </a:r>
            <a:r>
              <a:rPr lang="ru-RU" dirty="0" err="1"/>
              <a:t>Вивчаючи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курс, </a:t>
            </a:r>
            <a:r>
              <a:rPr lang="ru-RU" dirty="0" err="1"/>
              <a:t>необхідно</a:t>
            </a:r>
            <a:r>
              <a:rPr lang="ru-RU" dirty="0"/>
              <a:t> </a:t>
            </a:r>
            <a:r>
              <a:rPr lang="ru-RU" dirty="0" err="1"/>
              <a:t>розуміти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при </a:t>
            </a:r>
            <a:r>
              <a:rPr lang="ru-RU" dirty="0" err="1"/>
              <a:t>дослідженні</a:t>
            </a:r>
            <a:r>
              <a:rPr lang="ru-RU" dirty="0"/>
              <a:t> того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</a:t>
            </a:r>
            <a:r>
              <a:rPr lang="ru-RU" dirty="0" err="1"/>
              <a:t>явища</a:t>
            </a:r>
            <a:r>
              <a:rPr lang="ru-RU" dirty="0"/>
              <a:t> </a:t>
            </a:r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дві</a:t>
            </a:r>
            <a:r>
              <a:rPr lang="ru-RU" dirty="0"/>
              <a:t> </a:t>
            </a:r>
            <a:r>
              <a:rPr lang="ru-RU" dirty="0" err="1"/>
              <a:t>важливі</a:t>
            </a:r>
            <a:r>
              <a:rPr lang="ru-RU" dirty="0"/>
              <a:t> </a:t>
            </a:r>
            <a:r>
              <a:rPr lang="ru-RU" dirty="0" err="1"/>
              <a:t>проблеми</a:t>
            </a:r>
            <a:r>
              <a:rPr lang="ru-RU" dirty="0"/>
              <a:t>. Перша </a:t>
            </a:r>
            <a:r>
              <a:rPr lang="ru-RU" dirty="0" err="1"/>
              <a:t>пов’язана</a:t>
            </a:r>
            <a:r>
              <a:rPr lang="ru-RU" dirty="0"/>
              <a:t> з </a:t>
            </a:r>
            <a:r>
              <a:rPr lang="ru-RU" dirty="0" err="1"/>
              <a:t>побудовою</a:t>
            </a:r>
            <a:r>
              <a:rPr lang="ru-RU" dirty="0"/>
              <a:t> </a:t>
            </a:r>
            <a:r>
              <a:rPr lang="ru-RU" dirty="0" err="1"/>
              <a:t>математичної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яка </a:t>
            </a:r>
            <a:r>
              <a:rPr lang="ru-RU" dirty="0" err="1"/>
              <a:t>досить</a:t>
            </a:r>
            <a:r>
              <a:rPr lang="ru-RU" dirty="0"/>
              <a:t> точно </a:t>
            </a:r>
            <a:r>
              <a:rPr lang="ru-RU" dirty="0" err="1"/>
              <a:t>описує</a:t>
            </a:r>
            <a:r>
              <a:rPr lang="ru-RU" dirty="0"/>
              <a:t> той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процес</a:t>
            </a:r>
            <a:r>
              <a:rPr lang="ru-RU" dirty="0"/>
              <a:t>. А друга, не </a:t>
            </a:r>
            <a:r>
              <a:rPr lang="ru-RU" dirty="0" err="1"/>
              <a:t>менш</a:t>
            </a:r>
            <a:r>
              <a:rPr lang="ru-RU" dirty="0"/>
              <a:t> </a:t>
            </a:r>
            <a:r>
              <a:rPr lang="ru-RU" dirty="0" err="1"/>
              <a:t>важлива</a:t>
            </a:r>
            <a:r>
              <a:rPr lang="ru-RU" dirty="0"/>
              <a:t> проблема, </a:t>
            </a:r>
            <a:r>
              <a:rPr lang="ru-RU" dirty="0" err="1"/>
              <a:t>стосується</a:t>
            </a:r>
            <a:r>
              <a:rPr lang="ru-RU" dirty="0"/>
              <a:t> </a:t>
            </a:r>
            <a:r>
              <a:rPr lang="ru-RU" dirty="0" err="1"/>
              <a:t>розробки</a:t>
            </a:r>
            <a:r>
              <a:rPr lang="ru-RU" dirty="0"/>
              <a:t> </a:t>
            </a:r>
            <a:r>
              <a:rPr lang="ru-RU" dirty="0" err="1"/>
              <a:t>методів</a:t>
            </a:r>
            <a:r>
              <a:rPr lang="ru-RU" dirty="0"/>
              <a:t> </a:t>
            </a:r>
            <a:r>
              <a:rPr lang="ru-RU" dirty="0" err="1"/>
              <a:t>розв’язання</a:t>
            </a:r>
            <a:r>
              <a:rPr lang="ru-RU" dirty="0"/>
              <a:t> </a:t>
            </a:r>
            <a:r>
              <a:rPr lang="ru-RU" dirty="0" err="1"/>
              <a:t>побудованих</a:t>
            </a:r>
            <a:r>
              <a:rPr lang="ru-RU" dirty="0"/>
              <a:t> </a:t>
            </a:r>
            <a:r>
              <a:rPr lang="ru-RU" dirty="0" err="1"/>
              <a:t>диференціальних</a:t>
            </a:r>
            <a:r>
              <a:rPr lang="ru-RU" dirty="0"/>
              <a:t> </a:t>
            </a:r>
            <a:r>
              <a:rPr lang="ru-RU" dirty="0" err="1"/>
              <a:t>рівнянь</a:t>
            </a:r>
            <a:r>
              <a:rPr lang="ru-RU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80315" y="811369"/>
            <a:ext cx="4881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 smtClean="0"/>
              <a:t>Висновки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93089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90219" y="745833"/>
            <a:ext cx="18658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err="1" smtClean="0"/>
              <a:t>Література</a:t>
            </a:r>
            <a:endParaRPr lang="ru-RU" sz="28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385" y="1295805"/>
            <a:ext cx="699322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err="1" smtClean="0"/>
              <a:t>Араманович</a:t>
            </a:r>
            <a:r>
              <a:rPr lang="ru-RU" dirty="0" smtClean="0"/>
              <a:t> </a:t>
            </a:r>
            <a:r>
              <a:rPr lang="ru-RU" dirty="0"/>
              <a:t>И.Г. Уравнения математической физики / И.Г. </a:t>
            </a:r>
            <a:r>
              <a:rPr lang="ru-RU" dirty="0" err="1"/>
              <a:t>Араманович</a:t>
            </a:r>
            <a:r>
              <a:rPr lang="ru-RU" dirty="0"/>
              <a:t>, В.И. Левин. – М. : Наука, 1969. – 288 с.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 </a:t>
            </a:r>
            <a:r>
              <a:rPr lang="ru-RU" dirty="0"/>
              <a:t>Арсенин В.Я. Методы математической физики и специальные функции / В.Я. Арсенин. – М. : Наука, 1984. – 313 с.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 </a:t>
            </a:r>
            <a:r>
              <a:rPr lang="ru-RU" dirty="0"/>
              <a:t>Бицадзе А.В. Сборник задач по уравнениям математической физики / А.В. Бицадзе, Д.Ф. Калиниченко. – М. : Наука, 1977. – 224 с</a:t>
            </a:r>
            <a:r>
              <a:rPr lang="ru-RU" dirty="0" smtClean="0"/>
              <a:t>.</a:t>
            </a:r>
          </a:p>
          <a:p>
            <a:pPr marL="342900" indent="-342900">
              <a:buAutoNum type="arabicPeriod"/>
            </a:pPr>
            <a:r>
              <a:rPr lang="ru-RU" dirty="0" smtClean="0"/>
              <a:t> </a:t>
            </a:r>
            <a:r>
              <a:rPr lang="ru-RU" dirty="0"/>
              <a:t>Бойко Б.Т. </a:t>
            </a:r>
            <a:r>
              <a:rPr lang="ru-RU" dirty="0" err="1"/>
              <a:t>Рівняння</a:t>
            </a:r>
            <a:r>
              <a:rPr lang="ru-RU" dirty="0"/>
              <a:t> </a:t>
            </a:r>
            <a:r>
              <a:rPr lang="ru-RU" dirty="0" err="1"/>
              <a:t>математичної</a:t>
            </a:r>
            <a:r>
              <a:rPr lang="ru-RU" dirty="0"/>
              <a:t> </a:t>
            </a:r>
            <a:r>
              <a:rPr lang="ru-RU" dirty="0" err="1"/>
              <a:t>фізики</a:t>
            </a:r>
            <a:r>
              <a:rPr lang="ru-RU" dirty="0"/>
              <a:t> : </a:t>
            </a:r>
            <a:r>
              <a:rPr lang="ru-RU" dirty="0" err="1"/>
              <a:t>навч</a:t>
            </a:r>
            <a:r>
              <a:rPr lang="ru-RU" dirty="0"/>
              <a:t>. </a:t>
            </a:r>
            <a:r>
              <a:rPr lang="ru-RU" dirty="0" err="1"/>
              <a:t>посіб</a:t>
            </a:r>
            <a:r>
              <a:rPr lang="ru-RU" dirty="0"/>
              <a:t>. / Б.Т. Бойко, Л.В. Курпа, Ю.Ф. </a:t>
            </a:r>
            <a:r>
              <a:rPr lang="ru-RU" dirty="0" err="1"/>
              <a:t>Сенчук</a:t>
            </a:r>
            <a:r>
              <a:rPr lang="ru-RU" dirty="0"/>
              <a:t>. – Х. : НТУ “ХПІ”, 2001. – 288 с.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 </a:t>
            </a:r>
            <a:r>
              <a:rPr lang="ru-RU" dirty="0" err="1"/>
              <a:t>Будак</a:t>
            </a:r>
            <a:r>
              <a:rPr lang="ru-RU" dirty="0"/>
              <a:t> Б.М. Кратные интегралы и ряды / Б.М. </a:t>
            </a:r>
            <a:r>
              <a:rPr lang="ru-RU" dirty="0" err="1"/>
              <a:t>Будак</a:t>
            </a:r>
            <a:r>
              <a:rPr lang="ru-RU" dirty="0"/>
              <a:t>, С.В. Фомин. – М. : Наука, 1965. – 512 с. </a:t>
            </a: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 </a:t>
            </a:r>
            <a:r>
              <a:rPr lang="ru-RU" dirty="0"/>
              <a:t>Ильин В.А. Основы математического анализа в 2-х ч. Ч. 2 / В.А. Ильин, Э.Г. Позняк. – М. : Наука, 1973. – 464 с</a:t>
            </a:r>
            <a:r>
              <a:rPr lang="ru-RU" dirty="0" smtClean="0"/>
              <a:t>.</a:t>
            </a:r>
          </a:p>
          <a:p>
            <a:pPr marL="342900" indent="-342900">
              <a:buAutoNum type="arabicPeriod"/>
            </a:pPr>
            <a:r>
              <a:rPr lang="ru-RU" dirty="0" smtClean="0"/>
              <a:t> </a:t>
            </a:r>
            <a:r>
              <a:rPr lang="ru-RU" dirty="0" err="1"/>
              <a:t>Кошляков</a:t>
            </a:r>
            <a:r>
              <a:rPr lang="ru-RU" dirty="0"/>
              <a:t> Н.С., </a:t>
            </a:r>
            <a:r>
              <a:rPr lang="ru-RU" dirty="0" err="1"/>
              <a:t>Глинер</a:t>
            </a:r>
            <a:r>
              <a:rPr lang="ru-RU" dirty="0"/>
              <a:t> Э.Б., Смирнов М.М. Уравнения в частных производных математической физики: учеб. пособие для мех.-мат. фак. унтов / Н.С. </a:t>
            </a:r>
            <a:r>
              <a:rPr lang="ru-RU" dirty="0" err="1"/>
              <a:t>Кошляков</a:t>
            </a:r>
            <a:r>
              <a:rPr lang="ru-RU" dirty="0"/>
              <a:t>, Э.Б. </a:t>
            </a:r>
            <a:r>
              <a:rPr lang="ru-RU" dirty="0" err="1"/>
              <a:t>Глинер</a:t>
            </a:r>
            <a:r>
              <a:rPr lang="ru-RU" dirty="0"/>
              <a:t>, М.М. Смирнов. – М. : </a:t>
            </a:r>
            <a:r>
              <a:rPr lang="ru-RU" dirty="0" err="1"/>
              <a:t>Высш</a:t>
            </a:r>
            <a:r>
              <a:rPr lang="ru-RU" dirty="0"/>
              <a:t>. </a:t>
            </a:r>
            <a:r>
              <a:rPr lang="ru-RU" dirty="0" err="1"/>
              <a:t>шк</a:t>
            </a:r>
            <a:r>
              <a:rPr lang="ru-RU" dirty="0"/>
              <a:t>., 1970. – 712 с. </a:t>
            </a:r>
          </a:p>
        </p:txBody>
      </p:sp>
    </p:spTree>
    <p:extLst>
      <p:ext uri="{BB962C8B-B14F-4D97-AF65-F5344CB8AC3E}">
        <p14:creationId xmlns:p14="http://schemas.microsoft.com/office/powerpoint/2010/main" val="301300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561</TotalTime>
  <Words>392</Words>
  <Application>Microsoft Office PowerPoint</Application>
  <PresentationFormat>Экран (4:3)</PresentationFormat>
  <Paragraphs>30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Пользователь</cp:lastModifiedBy>
  <cp:revision>100</cp:revision>
  <dcterms:created xsi:type="dcterms:W3CDTF">2013-11-19T05:52:05Z</dcterms:created>
  <dcterms:modified xsi:type="dcterms:W3CDTF">2020-06-04T09:03:02Z</dcterms:modified>
</cp:coreProperties>
</file>